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9" r:id="rId4"/>
    <p:sldId id="266" r:id="rId5"/>
    <p:sldId id="265" r:id="rId6"/>
    <p:sldId id="261" r:id="rId7"/>
    <p:sldId id="263" r:id="rId8"/>
    <p:sldId id="267" r:id="rId9"/>
    <p:sldId id="270"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57E4BC-18C5-4F8F-AA33-E844E847011C}" v="15" dt="2024-04-26T08:49:06.3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385" autoAdjust="0"/>
  </p:normalViewPr>
  <p:slideViewPr>
    <p:cSldViewPr snapToGrid="0">
      <p:cViewPr varScale="1">
        <p:scale>
          <a:sx n="63" d="100"/>
          <a:sy n="63" d="100"/>
        </p:scale>
        <p:origin x="52" y="12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9B0E6-8ED3-45FC-9F79-9C94CB1BD0EF}" type="datetimeFigureOut">
              <a:rPr lang="en-US" smtClean="0"/>
              <a:t>4/26/2024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B1FFA2-A276-438C-BE05-91340758E061}" type="slidenum">
              <a:rPr lang="en-US" smtClean="0"/>
              <a:t>‹#›</a:t>
            </a:fld>
            <a:endParaRPr lang="en-US"/>
          </a:p>
        </p:txBody>
      </p:sp>
    </p:spTree>
    <p:extLst>
      <p:ext uri="{BB962C8B-B14F-4D97-AF65-F5344CB8AC3E}">
        <p14:creationId xmlns:p14="http://schemas.microsoft.com/office/powerpoint/2010/main" val="2546358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B1FFA2-A276-438C-BE05-91340758E061}" type="slidenum">
              <a:rPr lang="en-US" smtClean="0"/>
              <a:t>1</a:t>
            </a:fld>
            <a:endParaRPr lang="en-US"/>
          </a:p>
        </p:txBody>
      </p:sp>
    </p:spTree>
    <p:extLst>
      <p:ext uri="{BB962C8B-B14F-4D97-AF65-F5344CB8AC3E}">
        <p14:creationId xmlns:p14="http://schemas.microsoft.com/office/powerpoint/2010/main" val="1658254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B1FFA2-A276-438C-BE05-91340758E061}" type="slidenum">
              <a:rPr lang="en-US" smtClean="0"/>
              <a:t>6</a:t>
            </a:fld>
            <a:endParaRPr lang="en-US"/>
          </a:p>
        </p:txBody>
      </p:sp>
    </p:spTree>
    <p:extLst>
      <p:ext uri="{BB962C8B-B14F-4D97-AF65-F5344CB8AC3E}">
        <p14:creationId xmlns:p14="http://schemas.microsoft.com/office/powerpoint/2010/main" val="2617649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impact of the Belt &amp; Road Initiative and Hi Tech Terminals in Georgia 2024 Summit</a:t>
            </a:r>
          </a:p>
        </p:txBody>
      </p:sp>
      <p:sp>
        <p:nvSpPr>
          <p:cNvPr id="4" name="Slide Number Placeholder 3"/>
          <p:cNvSpPr>
            <a:spLocks noGrp="1"/>
          </p:cNvSpPr>
          <p:nvPr>
            <p:ph type="sldNum" sz="quarter" idx="5"/>
          </p:nvPr>
        </p:nvSpPr>
        <p:spPr/>
        <p:txBody>
          <a:bodyPr/>
          <a:lstStyle/>
          <a:p>
            <a:fld id="{73B1FFA2-A276-438C-BE05-91340758E061}" type="slidenum">
              <a:rPr lang="en-US" smtClean="0"/>
              <a:t>7</a:t>
            </a:fld>
            <a:endParaRPr lang="en-US"/>
          </a:p>
        </p:txBody>
      </p:sp>
    </p:spTree>
    <p:extLst>
      <p:ext uri="{BB962C8B-B14F-4D97-AF65-F5344CB8AC3E}">
        <p14:creationId xmlns:p14="http://schemas.microsoft.com/office/powerpoint/2010/main" val="2891641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3473767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446953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2278199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937636-2541-43D2-ACC9-232011B3BDA3}" type="datetimeFigureOut">
              <a:rPr lang="en-US" smtClean="0"/>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2878014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937636-2541-43D2-ACC9-232011B3BDA3}" type="datetimeFigureOut">
              <a:rPr lang="en-US" smtClean="0"/>
              <a:t>4/26/2024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2116901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937636-2541-43D2-ACC9-232011B3BDA3}" type="datetimeFigureOut">
              <a:rPr lang="en-US" smtClean="0"/>
              <a:t>4/26/2024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3941546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937636-2541-43D2-ACC9-232011B3BDA3}" type="datetimeFigureOut">
              <a:rPr lang="en-US" smtClean="0"/>
              <a:t>4/26/2024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847124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937636-2541-43D2-ACC9-232011B3BDA3}" type="datetimeFigureOut">
              <a:rPr lang="en-US" smtClean="0"/>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34777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937636-2541-43D2-ACC9-232011B3BDA3}" type="datetimeFigureOut">
              <a:rPr lang="en-US" smtClean="0"/>
              <a:t>4/26/2024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2442481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55039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7021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1251714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60454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3640940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1717987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937636-2541-43D2-ACC9-232011B3BDA3}" type="datetimeFigureOut">
              <a:rPr lang="en-US" smtClean="0"/>
              <a:t>4/26/2024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0744-8585-4B51-9867-DF8684FC73D5}" type="slidenum">
              <a:rPr lang="en-US" smtClean="0"/>
              <a:t>‹#›</a:t>
            </a:fld>
            <a:endParaRPr lang="en-US"/>
          </a:p>
        </p:txBody>
      </p:sp>
    </p:spTree>
    <p:extLst>
      <p:ext uri="{BB962C8B-B14F-4D97-AF65-F5344CB8AC3E}">
        <p14:creationId xmlns:p14="http://schemas.microsoft.com/office/powerpoint/2010/main" val="1266922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937636-2541-43D2-ACC9-232011B3BDA3}" type="datetimeFigureOut">
              <a:rPr lang="en-US" smtClean="0"/>
              <a:t>4/26/2024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2DD0744-8585-4B51-9867-DF8684FC73D5}" type="slidenum">
              <a:rPr lang="en-US" smtClean="0"/>
              <a:t>‹#›</a:t>
            </a:fld>
            <a:endParaRPr lang="en-US"/>
          </a:p>
        </p:txBody>
      </p:sp>
    </p:spTree>
    <p:extLst>
      <p:ext uri="{BB962C8B-B14F-4D97-AF65-F5344CB8AC3E}">
        <p14:creationId xmlns:p14="http://schemas.microsoft.com/office/powerpoint/2010/main" val="1662364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kleinlawgroupgeorgia.com/events-2/" TargetMode="External"/><Relationship Id="rId7" Type="http://schemas.openxmlformats.org/officeDocument/2006/relationships/image" Target="../media/image10.png"/><Relationship Id="rId2" Type="http://schemas.openxmlformats.org/officeDocument/2006/relationships/hyperlink" Target="http://www.georgiatoday.ge/" TargetMode="Externa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hyperlink" Target="https://kleinlawgroupgeorgia.com/news/" TargetMode="External"/><Relationship Id="rId4" Type="http://schemas.openxmlformats.org/officeDocument/2006/relationships/hyperlink" Target="https://kleinlawgroupgeorgia.com/legal-colum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7.jp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9.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www.georgiatoday.ge/"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kleinlawgroupgeorgia.com/gt-sponsors-georgia-armenia-tech-ai-hub-summit-2023-in-georgi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kleinlawgroupgeorgia.com/" TargetMode="External"/><Relationship Id="rId2" Type="http://schemas.openxmlformats.org/officeDocument/2006/relationships/hyperlink" Target="mailto:Klein@KleinLawGroupGEORGIA.com"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www.vkupartners.com/" TargetMode="External"/><Relationship Id="rId4" Type="http://schemas.openxmlformats.org/officeDocument/2006/relationships/hyperlink" Target="http://www.kleinlawgrouparmeni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7AF3E-BDF3-E1A2-C9F2-32706598CF8C}"/>
              </a:ext>
            </a:extLst>
          </p:cNvPr>
          <p:cNvSpPr>
            <a:spLocks noGrp="1"/>
          </p:cNvSpPr>
          <p:nvPr>
            <p:ph type="ctrTitle"/>
          </p:nvPr>
        </p:nvSpPr>
        <p:spPr>
          <a:xfrm>
            <a:off x="1507067" y="2430373"/>
            <a:ext cx="7766936" cy="1646302"/>
          </a:xfrm>
        </p:spPr>
        <p:txBody>
          <a:bodyPr>
            <a:normAutofit fontScale="90000"/>
          </a:bodyPr>
          <a:lstStyle/>
          <a:p>
            <a:pPr algn="ctr"/>
            <a:br>
              <a:rPr lang="en-US" dirty="0"/>
            </a:br>
            <a:r>
              <a:rPr lang="en-US" dirty="0"/>
              <a:t> </a:t>
            </a:r>
            <a:br>
              <a:rPr lang="en-US" dirty="0"/>
            </a:br>
            <a:br>
              <a:rPr lang="en-US" dirty="0"/>
            </a:br>
            <a:endParaRPr lang="en-US" dirty="0"/>
          </a:p>
        </p:txBody>
      </p:sp>
      <p:sp>
        <p:nvSpPr>
          <p:cNvPr id="3" name="Subtitle 2">
            <a:extLst>
              <a:ext uri="{FF2B5EF4-FFF2-40B4-BE49-F238E27FC236}">
                <a16:creationId xmlns:a16="http://schemas.microsoft.com/office/drawing/2014/main" id="{0BFC8FF4-A4F4-BA62-7646-A2C32BACA30B}"/>
              </a:ext>
            </a:extLst>
          </p:cNvPr>
          <p:cNvSpPr>
            <a:spLocks noGrp="1"/>
          </p:cNvSpPr>
          <p:nvPr>
            <p:ph type="subTitle" idx="1"/>
          </p:nvPr>
        </p:nvSpPr>
        <p:spPr>
          <a:xfrm>
            <a:off x="1507067" y="3235531"/>
            <a:ext cx="7766936" cy="950390"/>
          </a:xfrm>
        </p:spPr>
        <p:txBody>
          <a:bodyPr>
            <a:normAutofit fontScale="92500" lnSpcReduction="20000"/>
          </a:bodyPr>
          <a:lstStyle/>
          <a:p>
            <a:pPr algn="ctr"/>
            <a:r>
              <a:rPr lang="en-US" sz="4000" b="1" dirty="0"/>
              <a:t>WMS/3PL Georgia Summit 2024</a:t>
            </a:r>
          </a:p>
          <a:p>
            <a:pPr algn="ctr"/>
            <a:r>
              <a:rPr lang="de-DE" sz="2400" dirty="0" err="1">
                <a:solidFill>
                  <a:schemeClr val="tx2">
                    <a:lumMod val="75000"/>
                  </a:schemeClr>
                </a:solidFill>
              </a:rPr>
              <a:t>Tbilisi</a:t>
            </a:r>
            <a:r>
              <a:rPr lang="de-DE" sz="2400" dirty="0">
                <a:solidFill>
                  <a:schemeClr val="tx2">
                    <a:lumMod val="75000"/>
                  </a:schemeClr>
                </a:solidFill>
              </a:rPr>
              <a:t> Marriott </a:t>
            </a:r>
            <a:r>
              <a:rPr lang="de-DE" sz="2400" dirty="0" err="1">
                <a:solidFill>
                  <a:schemeClr val="tx2">
                    <a:lumMod val="75000"/>
                  </a:schemeClr>
                </a:solidFill>
              </a:rPr>
              <a:t>hotel</a:t>
            </a:r>
            <a:r>
              <a:rPr lang="de-DE" sz="2400" dirty="0">
                <a:solidFill>
                  <a:schemeClr val="tx2">
                    <a:lumMod val="75000"/>
                  </a:schemeClr>
                </a:solidFill>
              </a:rPr>
              <a:t> 25 June 2024</a:t>
            </a:r>
            <a:endParaRPr lang="en-US" sz="2400" dirty="0">
              <a:solidFill>
                <a:schemeClr val="tx2">
                  <a:lumMod val="75000"/>
                </a:schemeClr>
              </a:solidFill>
            </a:endParaRPr>
          </a:p>
        </p:txBody>
      </p:sp>
      <p:pic>
        <p:nvPicPr>
          <p:cNvPr id="4" name="Picture 3" descr="A white background with black text&#10;&#10;Description automatically generated">
            <a:extLst>
              <a:ext uri="{FF2B5EF4-FFF2-40B4-BE49-F238E27FC236}">
                <a16:creationId xmlns:a16="http://schemas.microsoft.com/office/drawing/2014/main" id="{EEE34380-CADA-FBA3-1864-A55560423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6280" y="-456924"/>
            <a:ext cx="2307716" cy="2307716"/>
          </a:xfrm>
          <a:prstGeom prst="rect">
            <a:avLst/>
          </a:prstGeom>
        </p:spPr>
      </p:pic>
      <p:pic>
        <p:nvPicPr>
          <p:cNvPr id="1028" name="Picture 4" descr="Poti Port Georgia - APM Terminals">
            <a:extLst>
              <a:ext uri="{FF2B5EF4-FFF2-40B4-BE49-F238E27FC236}">
                <a16:creationId xmlns:a16="http://schemas.microsoft.com/office/drawing/2014/main" id="{549BF4BD-B65F-3418-F340-F2D00F2A17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2441" y="-535374"/>
            <a:ext cx="4754880" cy="35636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041145-AC93-E923-B433-09C62F77C99F}"/>
              </a:ext>
            </a:extLst>
          </p:cNvPr>
          <p:cNvSpPr txBox="1"/>
          <p:nvPr/>
        </p:nvSpPr>
        <p:spPr>
          <a:xfrm>
            <a:off x="7914640" y="2404534"/>
            <a:ext cx="4099798" cy="523220"/>
          </a:xfrm>
          <a:prstGeom prst="rect">
            <a:avLst/>
          </a:prstGeom>
          <a:noFill/>
        </p:spPr>
        <p:txBody>
          <a:bodyPr wrap="square" rtlCol="0">
            <a:spAutoFit/>
          </a:bodyPr>
          <a:lstStyle/>
          <a:p>
            <a:r>
              <a:rPr lang="en-US" sz="2800" b="1" dirty="0">
                <a:latin typeface="ADLaM Display" panose="020B0604020202020204" pitchFamily="2" charset="0"/>
                <a:ea typeface="ADLaM Display" panose="020B0604020202020204" pitchFamily="2" charset="0"/>
                <a:cs typeface="ADLaM Display" panose="020B0604020202020204" pitchFamily="2" charset="0"/>
              </a:rPr>
              <a:t>POTI PORT GEORGIA</a:t>
            </a:r>
          </a:p>
        </p:txBody>
      </p:sp>
      <p:pic>
        <p:nvPicPr>
          <p:cNvPr id="1032" name="Picture 8" descr="Drones and Robotics: The Future of Warehousing | Infosys BPM">
            <a:extLst>
              <a:ext uri="{FF2B5EF4-FFF2-40B4-BE49-F238E27FC236}">
                <a16:creationId xmlns:a16="http://schemas.microsoft.com/office/drawing/2014/main" id="{73576164-9899-2D3B-5C92-975C741931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7120" y="4259315"/>
            <a:ext cx="4925522" cy="307845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9A99D20E-D59A-F4C1-7A77-CE14EEF011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813" y="-9438"/>
            <a:ext cx="4903538" cy="28423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arriott logo : histoire, signification et évolution, symbole">
            <a:extLst>
              <a:ext uri="{FF2B5EF4-FFF2-40B4-BE49-F238E27FC236}">
                <a16:creationId xmlns:a16="http://schemas.microsoft.com/office/drawing/2014/main" id="{19311495-CB89-96B6-D7CC-41B474E66B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90921" y="4384452"/>
            <a:ext cx="1827667" cy="102806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utonomous battery-powered rail cars could steal shipments from truckers |  Ars Technica">
            <a:extLst>
              <a:ext uri="{FF2B5EF4-FFF2-40B4-BE49-F238E27FC236}">
                <a16:creationId xmlns:a16="http://schemas.microsoft.com/office/drawing/2014/main" id="{C42BED89-C9FD-5FFE-E47F-0292A37CF9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353" y="4182068"/>
            <a:ext cx="4990406" cy="27720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logo with a anchor and wings&#10;&#10;Description automatically generated">
            <a:extLst>
              <a:ext uri="{FF2B5EF4-FFF2-40B4-BE49-F238E27FC236}">
                <a16:creationId xmlns:a16="http://schemas.microsoft.com/office/drawing/2014/main" id="{E5BC6FCA-6A4B-51E9-4541-6C4F76BFB0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11322" y="1247539"/>
            <a:ext cx="1680215" cy="1680215"/>
          </a:xfrm>
          <a:prstGeom prst="rect">
            <a:avLst/>
          </a:prstGeom>
        </p:spPr>
      </p:pic>
      <p:pic>
        <p:nvPicPr>
          <p:cNvPr id="1026" name="Picture 2" descr="Georgia Today | LinkedIn">
            <a:extLst>
              <a:ext uri="{FF2B5EF4-FFF2-40B4-BE49-F238E27FC236}">
                <a16:creationId xmlns:a16="http://schemas.microsoft.com/office/drawing/2014/main" id="{1CEC44A4-A961-961D-8E17-D7E39686A78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24438" y="5655936"/>
            <a:ext cx="1104295" cy="1104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333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3F76-D93F-2E40-BDDC-6738185121C3}"/>
              </a:ext>
            </a:extLst>
          </p:cNvPr>
          <p:cNvSpPr>
            <a:spLocks noGrp="1"/>
          </p:cNvSpPr>
          <p:nvPr>
            <p:ph type="title"/>
          </p:nvPr>
        </p:nvSpPr>
        <p:spPr/>
        <p:txBody>
          <a:bodyPr>
            <a:normAutofit fontScale="90000"/>
          </a:bodyPr>
          <a:lstStyle/>
          <a:p>
            <a:r>
              <a:rPr lang="en-US" dirty="0"/>
              <a:t>KP (Klein &amp; </a:t>
            </a:r>
            <a:r>
              <a:rPr lang="en-US" dirty="0" err="1"/>
              <a:t>Pantsulaia</a:t>
            </a:r>
            <a:r>
              <a:rPr lang="en-US" dirty="0"/>
              <a:t>) &amp; KI (Armenian branch called Klein &amp; </a:t>
            </a:r>
            <a:r>
              <a:rPr lang="en-US" dirty="0" err="1"/>
              <a:t>Iskandaryan</a:t>
            </a:r>
            <a:r>
              <a:rPr lang="en-US" dirty="0"/>
              <a:t>) Organize Summits and Parties in Caucuses</a:t>
            </a:r>
          </a:p>
        </p:txBody>
      </p:sp>
      <p:sp>
        <p:nvSpPr>
          <p:cNvPr id="3" name="Content Placeholder 2">
            <a:extLst>
              <a:ext uri="{FF2B5EF4-FFF2-40B4-BE49-F238E27FC236}">
                <a16:creationId xmlns:a16="http://schemas.microsoft.com/office/drawing/2014/main" id="{A9D64604-9587-AFC4-B1B0-2D693E5A8CF3}"/>
              </a:ext>
            </a:extLst>
          </p:cNvPr>
          <p:cNvSpPr>
            <a:spLocks noGrp="1"/>
          </p:cNvSpPr>
          <p:nvPr>
            <p:ph idx="1"/>
          </p:nvPr>
        </p:nvSpPr>
        <p:spPr/>
        <p:txBody>
          <a:bodyPr/>
          <a:lstStyle/>
          <a:p>
            <a:r>
              <a:rPr lang="en-US" dirty="0"/>
              <a:t>2 Opening parties in Nov and Dec 2022 where we gave free weekends at the Mercure Old Town and Gift certificates for upstairs restaurant (we were in contact with Marian at Mercure….last year I was a Platinum member….now a Gold member of All Accor)</a:t>
            </a:r>
          </a:p>
          <a:p>
            <a:r>
              <a:rPr lang="en-US" dirty="0"/>
              <a:t>2 IT  Georgia &amp; Armenia Summits at the Tbilisi Marriot (Feb &amp; May23)</a:t>
            </a:r>
          </a:p>
          <a:p>
            <a:r>
              <a:rPr lang="en-US" dirty="0"/>
              <a:t>1 IT Georgia &amp; Armenia Summit at the Marriott Armenia (Jul 23)</a:t>
            </a:r>
          </a:p>
          <a:p>
            <a:r>
              <a:rPr lang="en-US" dirty="0"/>
              <a:t>1 IT/AI Georgia &amp; Armenia Summit at the Tbilisi Marriott (21Sept23)</a:t>
            </a:r>
          </a:p>
        </p:txBody>
      </p:sp>
      <p:pic>
        <p:nvPicPr>
          <p:cNvPr id="4" name="Picture 3" descr="A white background with black text&#10;&#10;Description automatically generated">
            <a:extLst>
              <a:ext uri="{FF2B5EF4-FFF2-40B4-BE49-F238E27FC236}">
                <a16:creationId xmlns:a16="http://schemas.microsoft.com/office/drawing/2014/main" id="{E322C41F-0271-DF36-FA8A-4FECF8B5D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2360" y="-147127"/>
            <a:ext cx="2307716" cy="2307716"/>
          </a:xfrm>
          <a:prstGeom prst="rect">
            <a:avLst/>
          </a:prstGeom>
        </p:spPr>
      </p:pic>
    </p:spTree>
    <p:extLst>
      <p:ext uri="{BB962C8B-B14F-4D97-AF65-F5344CB8AC3E}">
        <p14:creationId xmlns:p14="http://schemas.microsoft.com/office/powerpoint/2010/main" val="2327584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2E51F-476F-76D5-E787-779F2EF8B315}"/>
              </a:ext>
            </a:extLst>
          </p:cNvPr>
          <p:cNvSpPr>
            <a:spLocks noGrp="1"/>
          </p:cNvSpPr>
          <p:nvPr>
            <p:ph type="title"/>
          </p:nvPr>
        </p:nvSpPr>
        <p:spPr>
          <a:xfrm>
            <a:off x="677334" y="640080"/>
            <a:ext cx="8596668" cy="1320800"/>
          </a:xfrm>
        </p:spPr>
        <p:txBody>
          <a:bodyPr/>
          <a:lstStyle/>
          <a:p>
            <a:pPr algn="ctr"/>
            <a:r>
              <a:rPr lang="en-US" dirty="0"/>
              <a:t>MEDIA</a:t>
            </a:r>
          </a:p>
        </p:txBody>
      </p:sp>
      <p:sp>
        <p:nvSpPr>
          <p:cNvPr id="3" name="Content Placeholder 2">
            <a:extLst>
              <a:ext uri="{FF2B5EF4-FFF2-40B4-BE49-F238E27FC236}">
                <a16:creationId xmlns:a16="http://schemas.microsoft.com/office/drawing/2014/main" id="{17A93E69-C0C4-9232-4466-D880B60423FC}"/>
              </a:ext>
            </a:extLst>
          </p:cNvPr>
          <p:cNvSpPr>
            <a:spLocks noGrp="1"/>
          </p:cNvSpPr>
          <p:nvPr>
            <p:ph idx="1"/>
          </p:nvPr>
        </p:nvSpPr>
        <p:spPr/>
        <p:txBody>
          <a:bodyPr>
            <a:normAutofit fontScale="47500" lnSpcReduction="20000"/>
          </a:bodyPr>
          <a:lstStyle/>
          <a:p>
            <a:endParaRPr lang="en-US" dirty="0"/>
          </a:p>
          <a:p>
            <a:r>
              <a:rPr lang="en-US" dirty="0"/>
              <a:t>We have a banner ad that we will change to reflect the Summit</a:t>
            </a:r>
          </a:p>
          <a:p>
            <a:pPr lvl="1"/>
            <a:r>
              <a:rPr lang="en-US" dirty="0"/>
              <a:t>The GT banner ad appears currently on every page for all articles (</a:t>
            </a:r>
            <a:r>
              <a:rPr lang="en-US" dirty="0">
                <a:hlinkClick r:id="rId2"/>
              </a:rPr>
              <a:t>www.georgiatoday.ge</a:t>
            </a:r>
            <a:r>
              <a:rPr lang="en-US" dirty="0"/>
              <a:t>) see page 4</a:t>
            </a:r>
          </a:p>
          <a:p>
            <a:pPr lvl="1"/>
            <a:r>
              <a:rPr lang="en-US" dirty="0"/>
              <a:t>250K hits a month verified by an Independent IT professional  (every 11 seconds)</a:t>
            </a:r>
          </a:p>
          <a:p>
            <a:pPr lvl="1"/>
            <a:r>
              <a:rPr lang="en-US" dirty="0"/>
              <a:t>When the link is clicked it goes to a landing page on </a:t>
            </a:r>
            <a:r>
              <a:rPr lang="en-US" dirty="0">
                <a:hlinkClick r:id="rId3"/>
              </a:rPr>
              <a:t>Events - Klein Law Group Georgia</a:t>
            </a:r>
            <a:r>
              <a:rPr lang="en-US" dirty="0"/>
              <a:t> …page 6</a:t>
            </a:r>
          </a:p>
          <a:p>
            <a:r>
              <a:rPr lang="en-US" dirty="0"/>
              <a:t>We will run at least 3 Full Page ads in Georgia Today (circulation 5000) and an ad in the AmCham quarterly magazine that runs next month  …page 6</a:t>
            </a:r>
          </a:p>
          <a:p>
            <a:pPr lvl="1"/>
            <a:r>
              <a:rPr lang="en-US" dirty="0"/>
              <a:t>Usually our print versions of the paper appear in the hotel and when people sitting in the lobby they will perhaps see reference to the event and reference to the Hotel.</a:t>
            </a:r>
          </a:p>
          <a:p>
            <a:r>
              <a:rPr lang="en-US" dirty="0"/>
              <a:t>All logos including hotel logo, GT, GT Business, HOTEL RESTAURANT(s) and our main Sponsor Poti  Logistic Park</a:t>
            </a:r>
          </a:p>
          <a:p>
            <a:r>
              <a:rPr lang="en-US" dirty="0"/>
              <a:t>AmCham Georgia and Armenia (we are members of both) send mass mailing about the event and sponsors </a:t>
            </a:r>
            <a:r>
              <a:rPr lang="en-US" dirty="0" err="1"/>
              <a:t>etc</a:t>
            </a:r>
            <a:r>
              <a:rPr lang="en-US" dirty="0"/>
              <a:t> 1 week before the event to their very large mailing lists</a:t>
            </a:r>
          </a:p>
          <a:p>
            <a:r>
              <a:rPr lang="en-US" dirty="0"/>
              <a:t>We heavily post on </a:t>
            </a:r>
            <a:r>
              <a:rPr lang="en-US" dirty="0" err="1"/>
              <a:t>Linkedin</a:t>
            </a:r>
            <a:r>
              <a:rPr lang="en-US" dirty="0"/>
              <a:t> with thousands of followers amongst the team. Between several of our partners we have over 7000 contacts of which over 1000 are in Georgia</a:t>
            </a:r>
          </a:p>
          <a:p>
            <a:r>
              <a:rPr lang="en-US" dirty="0"/>
              <a:t>Daniel Klein is the Legal Journalist for Georgia today </a:t>
            </a:r>
            <a:r>
              <a:rPr lang="en-US" dirty="0">
                <a:hlinkClick r:id="rId4"/>
              </a:rPr>
              <a:t>Georgia Today Legal Column - Klein Law Group Georgia</a:t>
            </a:r>
            <a:endParaRPr lang="en-US" dirty="0"/>
          </a:p>
          <a:p>
            <a:r>
              <a:rPr lang="en-US" dirty="0"/>
              <a:t>We write reports of the events in Georgia Today </a:t>
            </a:r>
            <a:r>
              <a:rPr lang="en-US" dirty="0">
                <a:hlinkClick r:id="rId5"/>
              </a:rPr>
              <a:t>KP in the News - Klein Law Group Georgia</a:t>
            </a:r>
            <a:r>
              <a:rPr lang="en-US" dirty="0"/>
              <a:t>. The report will appear 3 days after the event on June 19, 2024</a:t>
            </a:r>
          </a:p>
          <a:p>
            <a:r>
              <a:rPr lang="en-US" dirty="0"/>
              <a:t>We email confirmations and follow up post events</a:t>
            </a:r>
          </a:p>
          <a:p>
            <a:r>
              <a:rPr lang="en-US" dirty="0"/>
              <a:t>We have 2 videographers who create a video</a:t>
            </a:r>
          </a:p>
          <a:p>
            <a:pPr marL="0" indent="0">
              <a:buNone/>
            </a:pPr>
            <a:endParaRPr lang="en-US" dirty="0"/>
          </a:p>
        </p:txBody>
      </p:sp>
      <p:pic>
        <p:nvPicPr>
          <p:cNvPr id="4" name="Picture 2" descr="See related image detail. Georgia’s Visa Free Dream Deferred…Again - GIP">
            <a:extLst>
              <a:ext uri="{FF2B5EF4-FFF2-40B4-BE49-F238E27FC236}">
                <a16:creationId xmlns:a16="http://schemas.microsoft.com/office/drawing/2014/main" id="{CBED9B6A-D99B-10DE-F0E9-814DDE9970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10725" y="-129622"/>
            <a:ext cx="25812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LinkedIn 101 | From Beginner to All ...">
            <a:extLst>
              <a:ext uri="{FF2B5EF4-FFF2-40B4-BE49-F238E27FC236}">
                <a16:creationId xmlns:a16="http://schemas.microsoft.com/office/drawing/2014/main" id="{FE9FAF3E-C5F6-86DA-7B88-617A095819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10725" y="535178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235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D2BB1-D893-DD36-8084-099AF71428FD}"/>
              </a:ext>
            </a:extLst>
          </p:cNvPr>
          <p:cNvSpPr>
            <a:spLocks noGrp="1"/>
          </p:cNvSpPr>
          <p:nvPr>
            <p:ph type="ctrTitle"/>
          </p:nvPr>
        </p:nvSpPr>
        <p:spPr>
          <a:xfrm>
            <a:off x="1628987" y="2384854"/>
            <a:ext cx="7647093" cy="1646302"/>
          </a:xfrm>
        </p:spPr>
        <p:txBody>
          <a:bodyPr/>
          <a:lstStyle/>
          <a:p>
            <a:pPr algn="ctr"/>
            <a:r>
              <a:rPr lang="en-US" dirty="0"/>
              <a:t>Sponsors so far</a:t>
            </a:r>
            <a:br>
              <a:rPr lang="en-US" dirty="0"/>
            </a:br>
            <a:r>
              <a:rPr lang="en-US" dirty="0"/>
              <a:t>&amp; Looking for Speakers</a:t>
            </a:r>
          </a:p>
        </p:txBody>
      </p:sp>
      <p:sp>
        <p:nvSpPr>
          <p:cNvPr id="3" name="Subtitle 2">
            <a:extLst>
              <a:ext uri="{FF2B5EF4-FFF2-40B4-BE49-F238E27FC236}">
                <a16:creationId xmlns:a16="http://schemas.microsoft.com/office/drawing/2014/main" id="{956097E1-EE34-7B22-3612-3E56916EA6AE}"/>
              </a:ext>
            </a:extLst>
          </p:cNvPr>
          <p:cNvSpPr>
            <a:spLocks noGrp="1"/>
          </p:cNvSpPr>
          <p:nvPr>
            <p:ph type="subTitle" idx="1"/>
          </p:nvPr>
        </p:nvSpPr>
        <p:spPr>
          <a:xfrm>
            <a:off x="846667" y="5761100"/>
            <a:ext cx="7766936" cy="1096899"/>
          </a:xfrm>
        </p:spPr>
        <p:txBody>
          <a:bodyPr/>
          <a:lstStyle/>
          <a:p>
            <a:r>
              <a:rPr lang="en-US" dirty="0"/>
              <a:t> </a:t>
            </a:r>
          </a:p>
        </p:txBody>
      </p:sp>
      <p:pic>
        <p:nvPicPr>
          <p:cNvPr id="9" name="Graphic 8">
            <a:extLst>
              <a:ext uri="{FF2B5EF4-FFF2-40B4-BE49-F238E27FC236}">
                <a16:creationId xmlns:a16="http://schemas.microsoft.com/office/drawing/2014/main" id="{D6368711-829C-71BF-7724-9CB884CFE5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10262" y="3243262"/>
            <a:ext cx="371475" cy="371475"/>
          </a:xfrm>
          <a:prstGeom prst="rect">
            <a:avLst/>
          </a:prstGeom>
        </p:spPr>
      </p:pic>
      <p:pic>
        <p:nvPicPr>
          <p:cNvPr id="12" name="Picture 2" descr="Marriott logo : histoire, signification et évolution, symbole">
            <a:extLst>
              <a:ext uri="{FF2B5EF4-FFF2-40B4-BE49-F238E27FC236}">
                <a16:creationId xmlns:a16="http://schemas.microsoft.com/office/drawing/2014/main" id="{04F00405-9BDC-16CC-7818-6C129DC8AA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752" y="4387094"/>
            <a:ext cx="3498354" cy="19678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FF08A49-71CA-6EFA-6A1C-46594EA5CE2D}"/>
              </a:ext>
            </a:extLst>
          </p:cNvPr>
          <p:cNvSpPr txBox="1"/>
          <p:nvPr/>
        </p:nvSpPr>
        <p:spPr>
          <a:xfrm>
            <a:off x="2133600" y="1283678"/>
            <a:ext cx="5878062" cy="830997"/>
          </a:xfrm>
          <a:prstGeom prst="rect">
            <a:avLst/>
          </a:prstGeom>
          <a:noFill/>
        </p:spPr>
        <p:txBody>
          <a:bodyPr wrap="square">
            <a:spAutoFit/>
          </a:bodyPr>
          <a:lstStyle/>
          <a:p>
            <a:pPr algn="ctr"/>
            <a:r>
              <a:rPr lang="en-US" sz="2400" b="1" dirty="0"/>
              <a:t>WMS/3PL Georgia Summit 2024</a:t>
            </a:r>
          </a:p>
          <a:p>
            <a:pPr algn="ctr"/>
            <a:r>
              <a:rPr lang="en-US" sz="2400" b="1" dirty="0"/>
              <a:t> @ the Tbilisi Marriott 25 June</a:t>
            </a:r>
          </a:p>
        </p:txBody>
      </p:sp>
      <p:pic>
        <p:nvPicPr>
          <p:cNvPr id="10" name="Picture 2" descr="See related image detail. Georgia’s Visa Free Dream Deferred…Again - GIP">
            <a:extLst>
              <a:ext uri="{FF2B5EF4-FFF2-40B4-BE49-F238E27FC236}">
                <a16:creationId xmlns:a16="http://schemas.microsoft.com/office/drawing/2014/main" id="{9B328CC0-6597-45DB-5619-14C32D146F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864" y="3844619"/>
            <a:ext cx="3700125" cy="27443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torytelling Keynote Speaker | Ignite ...">
            <a:extLst>
              <a:ext uri="{FF2B5EF4-FFF2-40B4-BE49-F238E27FC236}">
                <a16:creationId xmlns:a16="http://schemas.microsoft.com/office/drawing/2014/main" id="{B1E125CD-0D31-5704-71F8-CCD417AD07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46705" y="-28176"/>
            <a:ext cx="4632615" cy="259426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logo with a anchor and wings&#10;&#10;Description automatically generated">
            <a:extLst>
              <a:ext uri="{FF2B5EF4-FFF2-40B4-BE49-F238E27FC236}">
                <a16:creationId xmlns:a16="http://schemas.microsoft.com/office/drawing/2014/main" id="{15A29DAB-8430-C38A-CAFF-AB09B36A7F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21869" y="4088282"/>
            <a:ext cx="2369719" cy="2369719"/>
          </a:xfrm>
          <a:prstGeom prst="rect">
            <a:avLst/>
          </a:prstGeom>
        </p:spPr>
      </p:pic>
    </p:spTree>
    <p:extLst>
      <p:ext uri="{BB962C8B-B14F-4D97-AF65-F5344CB8AC3E}">
        <p14:creationId xmlns:p14="http://schemas.microsoft.com/office/powerpoint/2010/main" val="1181175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0AB8B-2FB8-83C5-392C-6DB35E6960DB}"/>
              </a:ext>
            </a:extLst>
          </p:cNvPr>
          <p:cNvSpPr>
            <a:spLocks noGrp="1"/>
          </p:cNvSpPr>
          <p:nvPr>
            <p:ph type="title"/>
          </p:nvPr>
        </p:nvSpPr>
        <p:spPr/>
        <p:txBody>
          <a:bodyPr>
            <a:normAutofit fontScale="90000"/>
          </a:bodyPr>
          <a:lstStyle/>
          <a:p>
            <a:r>
              <a:rPr lang="de-DE" dirty="0" err="1"/>
              <a:t>Current</a:t>
            </a:r>
            <a:r>
              <a:rPr lang="de-DE" dirty="0"/>
              <a:t> Banner on </a:t>
            </a:r>
            <a:r>
              <a:rPr lang="de-DE" dirty="0">
                <a:hlinkClick r:id="rId2"/>
              </a:rPr>
              <a:t>www.georgiatoday.ge</a:t>
            </a:r>
            <a:br>
              <a:rPr lang="de-DE" dirty="0"/>
            </a:br>
            <a:r>
              <a:rPr lang="de-DE" dirty="0"/>
              <a:t>     </a:t>
            </a:r>
            <a:r>
              <a:rPr lang="de-DE" sz="2200" dirty="0"/>
              <a:t>Banner </a:t>
            </a:r>
            <a:r>
              <a:rPr lang="de-DE" sz="2200" dirty="0" err="1"/>
              <a:t>appears</a:t>
            </a:r>
            <a:r>
              <a:rPr lang="de-DE" sz="2200" dirty="0"/>
              <a:t> on front </a:t>
            </a:r>
            <a:r>
              <a:rPr lang="de-DE" sz="2200" dirty="0" err="1"/>
              <a:t>page</a:t>
            </a:r>
            <a:r>
              <a:rPr lang="de-DE" sz="2200" dirty="0"/>
              <a:t> and </a:t>
            </a:r>
            <a:r>
              <a:rPr lang="de-DE" sz="2200" dirty="0" err="1"/>
              <a:t>alls</a:t>
            </a:r>
            <a:r>
              <a:rPr lang="de-DE" sz="2200" dirty="0"/>
              <a:t> </a:t>
            </a:r>
            <a:r>
              <a:rPr lang="de-DE" sz="2200" dirty="0" err="1"/>
              <a:t>pages</a:t>
            </a:r>
            <a:br>
              <a:rPr lang="de-DE" sz="2200" dirty="0"/>
            </a:br>
            <a:r>
              <a:rPr lang="de-DE" sz="2200" dirty="0"/>
              <a:t>        Banner </a:t>
            </a:r>
            <a:r>
              <a:rPr lang="de-DE" sz="2200" dirty="0" err="1"/>
              <a:t>viewed</a:t>
            </a:r>
            <a:r>
              <a:rPr lang="de-DE" sz="2200" dirty="0"/>
              <a:t> </a:t>
            </a:r>
            <a:r>
              <a:rPr lang="de-DE" sz="2200" dirty="0" err="1"/>
              <a:t>every</a:t>
            </a:r>
            <a:r>
              <a:rPr lang="de-DE" sz="2200" dirty="0"/>
              <a:t> 11 </a:t>
            </a:r>
            <a:r>
              <a:rPr lang="de-DE" sz="2200" dirty="0" err="1"/>
              <a:t>Seconds</a:t>
            </a:r>
            <a:endParaRPr lang="en-US" sz="2200" dirty="0"/>
          </a:p>
        </p:txBody>
      </p:sp>
      <p:pic>
        <p:nvPicPr>
          <p:cNvPr id="13" name="Picture 12" descr="A computer with a screen on&#10;&#10;Description automatically generated">
            <a:extLst>
              <a:ext uri="{FF2B5EF4-FFF2-40B4-BE49-F238E27FC236}">
                <a16:creationId xmlns:a16="http://schemas.microsoft.com/office/drawing/2014/main" id="{5E11196B-C275-988E-1D3A-D8BFF87E35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878352" y="2649054"/>
            <a:ext cx="6049029" cy="4536772"/>
          </a:xfrm>
          <a:prstGeom prst="rect">
            <a:avLst/>
          </a:prstGeom>
        </p:spPr>
      </p:pic>
      <p:sp>
        <p:nvSpPr>
          <p:cNvPr id="3" name="Content Placeholder 2">
            <a:extLst>
              <a:ext uri="{FF2B5EF4-FFF2-40B4-BE49-F238E27FC236}">
                <a16:creationId xmlns:a16="http://schemas.microsoft.com/office/drawing/2014/main" id="{B139D9EE-A982-2754-9E8F-7C5B1AC244D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045CCF5-CEB5-ED44-B3E7-19DE549A0E3A}"/>
              </a:ext>
            </a:extLst>
          </p:cNvPr>
          <p:cNvPicPr>
            <a:picLocks noChangeAspect="1"/>
          </p:cNvPicPr>
          <p:nvPr/>
        </p:nvPicPr>
        <p:blipFill>
          <a:blip r:embed="rId4"/>
          <a:stretch>
            <a:fillRect/>
          </a:stretch>
        </p:blipFill>
        <p:spPr>
          <a:xfrm>
            <a:off x="226907" y="2715885"/>
            <a:ext cx="12192000" cy="6426200"/>
          </a:xfrm>
          <a:prstGeom prst="rect">
            <a:avLst/>
          </a:prstGeom>
        </p:spPr>
      </p:pic>
    </p:spTree>
    <p:extLst>
      <p:ext uri="{BB962C8B-B14F-4D97-AF65-F5344CB8AC3E}">
        <p14:creationId xmlns:p14="http://schemas.microsoft.com/office/powerpoint/2010/main" val="2065840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9E3B-1DDF-191D-1D91-C8E500787C16}"/>
              </a:ext>
            </a:extLst>
          </p:cNvPr>
          <p:cNvSpPr>
            <a:spLocks noGrp="1"/>
          </p:cNvSpPr>
          <p:nvPr>
            <p:ph type="title"/>
          </p:nvPr>
        </p:nvSpPr>
        <p:spPr/>
        <p:txBody>
          <a:bodyPr/>
          <a:lstStyle/>
          <a:p>
            <a:r>
              <a:rPr lang="en-US" dirty="0"/>
              <a:t>Delegate Registration Page</a:t>
            </a:r>
          </a:p>
        </p:txBody>
      </p:sp>
      <p:sp>
        <p:nvSpPr>
          <p:cNvPr id="3" name="Content Placeholder 2">
            <a:extLst>
              <a:ext uri="{FF2B5EF4-FFF2-40B4-BE49-F238E27FC236}">
                <a16:creationId xmlns:a16="http://schemas.microsoft.com/office/drawing/2014/main" id="{94A4C3A3-F19D-DF13-EAF3-73BDD82806E3}"/>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715BE02E-9C42-94A9-F83D-2BDD391261B4}"/>
              </a:ext>
            </a:extLst>
          </p:cNvPr>
          <p:cNvPicPr>
            <a:picLocks noChangeAspect="1"/>
          </p:cNvPicPr>
          <p:nvPr/>
        </p:nvPicPr>
        <p:blipFill>
          <a:blip r:embed="rId3"/>
          <a:stretch>
            <a:fillRect/>
          </a:stretch>
        </p:blipFill>
        <p:spPr>
          <a:xfrm>
            <a:off x="0" y="1341120"/>
            <a:ext cx="12192000" cy="6858000"/>
          </a:xfrm>
          <a:prstGeom prst="rect">
            <a:avLst/>
          </a:prstGeom>
        </p:spPr>
      </p:pic>
    </p:spTree>
    <p:extLst>
      <p:ext uri="{BB962C8B-B14F-4D97-AF65-F5344CB8AC3E}">
        <p14:creationId xmlns:p14="http://schemas.microsoft.com/office/powerpoint/2010/main" val="2341422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FF4E8-A114-B290-3C40-F83EE72AA251}"/>
              </a:ext>
            </a:extLst>
          </p:cNvPr>
          <p:cNvSpPr>
            <a:spLocks noGrp="1"/>
          </p:cNvSpPr>
          <p:nvPr>
            <p:ph type="title"/>
          </p:nvPr>
        </p:nvSpPr>
        <p:spPr>
          <a:xfrm>
            <a:off x="538480" y="609600"/>
            <a:ext cx="8735522" cy="1727200"/>
          </a:xfrm>
        </p:spPr>
        <p:txBody>
          <a:bodyPr>
            <a:normAutofit/>
          </a:bodyPr>
          <a:lstStyle/>
          <a:p>
            <a:r>
              <a:rPr lang="en-US" sz="4400" b="1" dirty="0"/>
              <a:t>GT FULL PAGE</a:t>
            </a:r>
            <a:br>
              <a:rPr lang="en-US" sz="4400" b="1" dirty="0"/>
            </a:br>
            <a:r>
              <a:rPr lang="en-US" sz="4400" b="1" dirty="0"/>
              <a:t>AD 5 April 2024</a:t>
            </a:r>
          </a:p>
        </p:txBody>
      </p:sp>
      <p:pic>
        <p:nvPicPr>
          <p:cNvPr id="4" name="Picture 3" descr="A paper with text and images&#10;&#10;Description automatically generated">
            <a:extLst>
              <a:ext uri="{FF2B5EF4-FFF2-40B4-BE49-F238E27FC236}">
                <a16:creationId xmlns:a16="http://schemas.microsoft.com/office/drawing/2014/main" id="{37C6F9F8-7893-72C0-ED9A-5A4DB6C25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9734" y="-12989"/>
            <a:ext cx="5153242" cy="6870989"/>
          </a:xfrm>
          <a:prstGeom prst="rect">
            <a:avLst/>
          </a:prstGeom>
        </p:spPr>
      </p:pic>
      <p:pic>
        <p:nvPicPr>
          <p:cNvPr id="7" name="Picture 2" descr="See related image detail. Georgia’s Visa Free Dream Deferred…Again - GIP">
            <a:extLst>
              <a:ext uri="{FF2B5EF4-FFF2-40B4-BE49-F238E27FC236}">
                <a16:creationId xmlns:a16="http://schemas.microsoft.com/office/drawing/2014/main" id="{B2493971-DD41-ADC9-CCE6-0F3C6B14881A}"/>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87590" y="2131996"/>
            <a:ext cx="5260816" cy="3901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171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FC7D-25BB-6956-8CB4-531A0345D663}"/>
              </a:ext>
            </a:extLst>
          </p:cNvPr>
          <p:cNvSpPr>
            <a:spLocks noGrp="1"/>
          </p:cNvSpPr>
          <p:nvPr>
            <p:ph type="title"/>
          </p:nvPr>
        </p:nvSpPr>
        <p:spPr>
          <a:xfrm>
            <a:off x="387938" y="0"/>
            <a:ext cx="8596668" cy="1564640"/>
          </a:xfrm>
        </p:spPr>
        <p:txBody>
          <a:bodyPr>
            <a:normAutofit fontScale="90000"/>
          </a:bodyPr>
          <a:lstStyle/>
          <a:p>
            <a:r>
              <a:rPr lang="en-US" dirty="0"/>
              <a:t>Sample Press wall (prior event in 2023)</a:t>
            </a:r>
            <a:br>
              <a:rPr lang="en-US" dirty="0"/>
            </a:br>
            <a:br>
              <a:rPr lang="en-US" dirty="0"/>
            </a:br>
            <a:r>
              <a:rPr lang="en-US" dirty="0"/>
              <a:t>all speaker’s logos</a:t>
            </a:r>
            <a:br>
              <a:rPr lang="en-US" dirty="0"/>
            </a:br>
            <a:br>
              <a:rPr lang="en-US" dirty="0"/>
            </a:br>
            <a:r>
              <a:rPr lang="en-US" dirty="0"/>
              <a:t>Prior events were sponsored</a:t>
            </a:r>
            <a:br>
              <a:rPr lang="en-US" dirty="0"/>
            </a:br>
            <a:r>
              <a:rPr lang="en-US" dirty="0"/>
              <a:t> </a:t>
            </a:r>
            <a:br>
              <a:rPr lang="en-US" dirty="0"/>
            </a:br>
            <a:r>
              <a:rPr lang="en-US" sz="2200" dirty="0"/>
              <a:t>By the likes of (this was an IT </a:t>
            </a:r>
            <a:br>
              <a:rPr lang="en-US" sz="2200" dirty="0"/>
            </a:br>
            <a:r>
              <a:rPr lang="en-US" sz="2200" dirty="0"/>
              <a:t>event of course we are looking for </a:t>
            </a:r>
            <a:br>
              <a:rPr lang="en-US" sz="2200" dirty="0"/>
            </a:br>
            <a:r>
              <a:rPr lang="en-US" sz="2200" dirty="0"/>
              <a:t>Major players in Logistics)</a:t>
            </a:r>
            <a:br>
              <a:rPr lang="en-US" dirty="0"/>
            </a:br>
            <a:br>
              <a:rPr lang="en-US" dirty="0"/>
            </a:br>
            <a:endParaRPr lang="en-US" dirty="0"/>
          </a:p>
        </p:txBody>
      </p:sp>
      <p:pic>
        <p:nvPicPr>
          <p:cNvPr id="5" name="Content Placeholder 4" descr="A white board with black text on it&#10;&#10;Description automatically generated">
            <a:extLst>
              <a:ext uri="{FF2B5EF4-FFF2-40B4-BE49-F238E27FC236}">
                <a16:creationId xmlns:a16="http://schemas.microsoft.com/office/drawing/2014/main" id="{7DC9BA6C-AF0C-1DBD-0637-7005B4981D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5684181" y="1512881"/>
            <a:ext cx="6603948" cy="4952960"/>
          </a:xfrm>
        </p:spPr>
      </p:pic>
      <p:pic>
        <p:nvPicPr>
          <p:cNvPr id="1026" name="Picture 2" descr="Adobe Partner | Adobe Solution Partner ...">
            <a:extLst>
              <a:ext uri="{FF2B5EF4-FFF2-40B4-BE49-F238E27FC236}">
                <a16:creationId xmlns:a16="http://schemas.microsoft.com/office/drawing/2014/main" id="{A60E85AF-EB96-1AFC-BF85-9DDF0D7B2A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939" y="4338842"/>
            <a:ext cx="1308782" cy="180899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hy Choose DataArt as a Software ...">
            <a:extLst>
              <a:ext uri="{FF2B5EF4-FFF2-40B4-BE49-F238E27FC236}">
                <a16:creationId xmlns:a16="http://schemas.microsoft.com/office/drawing/2014/main" id="{898D4769-7B91-FDEC-FD25-2752FC5E17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6721" y="4572971"/>
            <a:ext cx="3131268" cy="11146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iemens Southeast Asia">
            <a:extLst>
              <a:ext uri="{FF2B5EF4-FFF2-40B4-BE49-F238E27FC236}">
                <a16:creationId xmlns:a16="http://schemas.microsoft.com/office/drawing/2014/main" id="{A80CD7D3-ACC4-0AF6-4A1F-E5974E4568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4351" y="4238662"/>
            <a:ext cx="1783244" cy="178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657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EF6C-3501-A542-7EE4-520BD73DAD7B}"/>
              </a:ext>
            </a:extLst>
          </p:cNvPr>
          <p:cNvSpPr>
            <a:spLocks noGrp="1"/>
          </p:cNvSpPr>
          <p:nvPr>
            <p:ph type="title"/>
          </p:nvPr>
        </p:nvSpPr>
        <p:spPr/>
        <p:txBody>
          <a:bodyPr>
            <a:normAutofit fontScale="90000"/>
          </a:bodyPr>
          <a:lstStyle/>
          <a:p>
            <a:r>
              <a:rPr lang="de-DE" sz="1800" dirty="0"/>
              <a:t>GT Post </a:t>
            </a:r>
            <a:r>
              <a:rPr lang="de-DE" sz="1800" dirty="0" err="1"/>
              <a:t>Summitt</a:t>
            </a:r>
            <a:br>
              <a:rPr lang="de-DE" sz="1800" dirty="0"/>
            </a:br>
            <a:r>
              <a:rPr lang="de-DE" sz="1800" dirty="0"/>
              <a:t> </a:t>
            </a:r>
            <a:r>
              <a:rPr lang="de-DE" sz="1800" dirty="0" err="1"/>
              <a:t>Article</a:t>
            </a:r>
            <a:br>
              <a:rPr lang="de-DE" sz="1800" dirty="0"/>
            </a:br>
            <a:br>
              <a:rPr lang="de-DE" sz="1800" dirty="0"/>
            </a:br>
            <a:r>
              <a:rPr lang="de-DE" sz="1800" dirty="0"/>
              <a:t>an </a:t>
            </a:r>
            <a:r>
              <a:rPr lang="de-DE" sz="1800" dirty="0" err="1"/>
              <a:t>example</a:t>
            </a:r>
            <a:r>
              <a:rPr lang="de-DE" sz="1800" dirty="0"/>
              <a:t> </a:t>
            </a:r>
            <a:r>
              <a:rPr lang="de-DE" sz="1800" dirty="0" err="1"/>
              <a:t>from</a:t>
            </a:r>
            <a:r>
              <a:rPr lang="de-DE" sz="1800" dirty="0"/>
              <a:t> </a:t>
            </a:r>
            <a:r>
              <a:rPr lang="de-DE" sz="1800" dirty="0" err="1"/>
              <a:t>prior</a:t>
            </a:r>
            <a:r>
              <a:rPr lang="de-DE" sz="1800" dirty="0"/>
              <a:t> Summits</a:t>
            </a:r>
            <a:br>
              <a:rPr lang="de-DE" sz="1800" dirty="0"/>
            </a:br>
            <a:br>
              <a:rPr lang="de-DE" sz="1800" dirty="0"/>
            </a:br>
            <a:endParaRPr lang="en-US" sz="1800" dirty="0"/>
          </a:p>
        </p:txBody>
      </p:sp>
      <p:sp>
        <p:nvSpPr>
          <p:cNvPr id="3" name="Content Placeholder 2">
            <a:extLst>
              <a:ext uri="{FF2B5EF4-FFF2-40B4-BE49-F238E27FC236}">
                <a16:creationId xmlns:a16="http://schemas.microsoft.com/office/drawing/2014/main" id="{AE50A332-12E4-2DF3-377F-E0446981D084}"/>
              </a:ext>
            </a:extLst>
          </p:cNvPr>
          <p:cNvSpPr>
            <a:spLocks noGrp="1"/>
          </p:cNvSpPr>
          <p:nvPr>
            <p:ph idx="1"/>
          </p:nvPr>
        </p:nvSpPr>
        <p:spPr>
          <a:xfrm>
            <a:off x="677334" y="3077700"/>
            <a:ext cx="8596668" cy="3780300"/>
          </a:xfrm>
        </p:spPr>
        <p:txBody>
          <a:bodyPr>
            <a:normAutofit fontScale="47500" lnSpcReduction="20000"/>
          </a:bodyPr>
          <a:lstStyle/>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On September 21, the Tbilisi Marriott hosted the highly anticipated Georgia &amp; Armenia Tech/AI Hub Summit 2023, a collaborative effort between Georgia-Based law firm Klein &amp;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Pantsulaia</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Armenia-based law firm Klein &amp;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Iskandaryan</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Tech conference was sponsored again by GEORGIA TODAY, GT Business and Tbilisi Marriott. Speakers included Lineate,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Devexperts</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the Fintech space),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Quantori</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Healthcare IT) and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MaxinAI</a:t>
            </a:r>
            <a:r>
              <a:rPr lang="en-US" sz="1800" dirty="0">
                <a:effectLst/>
                <a:latin typeface="Calibri" panose="020F0502020204030204" pitchFamily="34" charset="0"/>
                <a:ea typeface="Calibri" panose="020F0502020204030204" pitchFamily="34" charset="0"/>
                <a:cs typeface="Times New Roman" panose="02020603050405020304" pitchFamily="18" charset="0"/>
              </a:rPr>
              <a:t>. An AI workshop was also held by Professor Jose Romero, who is a Mexican Intellectual Property residing in Georgia.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DataArt</a:t>
            </a:r>
            <a:r>
              <a:rPr lang="en-US" sz="1800" dirty="0">
                <a:effectLst/>
                <a:latin typeface="Calibri" panose="020F0502020204030204" pitchFamily="34" charset="0"/>
                <a:ea typeface="Calibri" panose="020F0502020204030204" pitchFamily="34" charset="0"/>
                <a:cs typeface="Times New Roman" panose="02020603050405020304" pitchFamily="18" charset="0"/>
              </a:rPr>
              <a:t> was also present as a special guest delegate.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The Summit was honored to have as a panelist Giorgi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Tsikolia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Lineate´s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Regional Director and formerly Deputy Chief of Mission (COO) Embassy of Georgia to the US.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he panelists spoke about the challenges of doing business in Georgia and Armenia. One issue that some subsidiaries of foreign IT companies faced was the new due diligence on bank accounts by their banks, carried out even if their accounts were a year or more old. Apparently, some of these companies had had their bank accounts frozen in the process.</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consensus of the speakers was that AI will not impact staff numbers at least for the time being.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MaxinAI</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a local Georgian AI consultancy which assists companies in Georgia and other countries to use Artificial Intelligence to improve systems, and processes. For example, it helps factories to become more efficient and reduce waste. Another greening example is using AI to improve power plant efficiencies, resulting in cost savings and reduced greenhouse gas emissions.</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 were heated discussions about software coders and their tendency to use the likes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ChatGPT</a:t>
            </a:r>
            <a:r>
              <a:rPr lang="en-US" sz="1800" dirty="0">
                <a:effectLst/>
                <a:latin typeface="Calibri" panose="020F0502020204030204" pitchFamily="34" charset="0"/>
                <a:ea typeface="Calibri" panose="020F0502020204030204" pitchFamily="34" charset="0"/>
                <a:cs typeface="Times New Roman" panose="02020603050405020304" pitchFamily="18" charset="0"/>
              </a:rPr>
              <a:t> (owned by Microsoft) to create or aid in coding. Several issues were discussed about the legality of such a use and also if the company where said IT engineer works would own the resulting software. The idea was floated suggesting that companies should probably review code created by staff to ensure that AI had not been utilized, as, if the percentage of code created by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deveopers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in majority done using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ChatGPT</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they may well find that the real owner of the resulting software is Microsoft.</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Klein &amp;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Pantsulaia</a:t>
            </a:r>
            <a:r>
              <a:rPr lang="en-US" sz="1800" dirty="0">
                <a:effectLst/>
                <a:latin typeface="Calibri" panose="020F0502020204030204" pitchFamily="34" charset="0"/>
                <a:ea typeface="Calibri" panose="020F0502020204030204" pitchFamily="34" charset="0"/>
                <a:cs typeface="Times New Roman" panose="02020603050405020304" pitchFamily="18" charset="0"/>
              </a:rPr>
              <a:t> also announced that they are setting up a new AI business consultancy based upon a joint venture with a local Georgian AI consultancy,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whichl</a:t>
            </a:r>
            <a:r>
              <a:rPr lang="en-US" sz="1800" dirty="0">
                <a:effectLst/>
                <a:latin typeface="Calibri" panose="020F0502020204030204" pitchFamily="34" charset="0"/>
                <a:ea typeface="Calibri" panose="020F0502020204030204" pitchFamily="34" charset="0"/>
                <a:cs typeface="Times New Roman" panose="02020603050405020304" pitchFamily="18" charset="0"/>
              </a:rPr>
              <a:t> has dozens of AI consultants.</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next event will be similar to past events, but with a bigger focus on artificial intelligence. The Georgia &amp; Armenia Tech/AI Summer Summit will be held at the Marriott Armenia in Yerevan in mid-November. The date may be adjusted in accordance with the political situation in Armenia as it develops. There will also be an interactive AI training workshop.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Devexperts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Oracle are already confirmed as speakers for the event, and IT companies will also be invited.</a:t>
            </a:r>
          </a:p>
          <a:p>
            <a:pPr marL="0" marR="0" indent="0">
              <a:lnSpc>
                <a:spcPct val="107000"/>
              </a:lnSpc>
              <a:spcBef>
                <a:spcPts val="0"/>
              </a:spcBef>
              <a:spcAft>
                <a:spcPts val="80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LINK    </a:t>
            </a:r>
            <a:r>
              <a:rPr lang="en-US" sz="1800" dirty="0">
                <a:hlinkClick r:id="rId2"/>
              </a:rPr>
              <a:t>GT Sponsors Georgia &amp; Armenia Tech/AI Hub Summit 2023 in Georgia - Klein Law Group Georgia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4" name="Picture 3">
            <a:extLst>
              <a:ext uri="{FF2B5EF4-FFF2-40B4-BE49-F238E27FC236}">
                <a16:creationId xmlns:a16="http://schemas.microsoft.com/office/drawing/2014/main" id="{7EDEFFF1-DBDE-BCC7-E741-5A1AC430E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4968" y="104372"/>
            <a:ext cx="5386039" cy="2693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456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D1D1B-D4AA-292C-69BA-9B1649E9AA46}"/>
              </a:ext>
            </a:extLst>
          </p:cNvPr>
          <p:cNvSpPr>
            <a:spLocks noGrp="1"/>
          </p:cNvSpPr>
          <p:nvPr>
            <p:ph type="title"/>
          </p:nvPr>
        </p:nvSpPr>
        <p:spPr>
          <a:xfrm>
            <a:off x="636694" y="306359"/>
            <a:ext cx="8596668" cy="1320800"/>
          </a:xfrm>
        </p:spPr>
        <p:txBody>
          <a:bodyPr>
            <a:noAutofit/>
          </a:bodyPr>
          <a:lstStyle/>
          <a:p>
            <a:pPr marL="0" indent="0" algn="ctr">
              <a:buNone/>
            </a:pPr>
            <a:r>
              <a:rPr lang="en-US" sz="1200" dirty="0"/>
              <a:t>Daniel Klein +597026856, </a:t>
            </a:r>
            <a:r>
              <a:rPr lang="en-US" sz="1200" dirty="0">
                <a:hlinkClick r:id="rId2"/>
              </a:rPr>
              <a:t>Klein@KleinLawGroupGEORGIA.com</a:t>
            </a:r>
            <a:br>
              <a:rPr lang="en-US" sz="1200" dirty="0"/>
            </a:br>
            <a:br>
              <a:rPr lang="en-US" sz="1200" dirty="0"/>
            </a:br>
            <a:r>
              <a:rPr lang="en-US" sz="1200" dirty="0"/>
              <a:t>Georgia  Klein &amp; </a:t>
            </a:r>
            <a:r>
              <a:rPr lang="en-US" sz="1200" dirty="0" err="1"/>
              <a:t>Pantsulaia</a:t>
            </a:r>
            <a:br>
              <a:rPr lang="en-US" sz="1200" dirty="0"/>
            </a:br>
            <a:r>
              <a:rPr lang="en-US" sz="1200" dirty="0"/>
              <a:t>  </a:t>
            </a:r>
            <a:r>
              <a:rPr lang="en-US" sz="1200" dirty="0">
                <a:hlinkClick r:id="rId3"/>
              </a:rPr>
              <a:t>www.kleinlawgroupgeorgia.com</a:t>
            </a:r>
            <a:br>
              <a:rPr lang="en-US" sz="1200" dirty="0"/>
            </a:br>
            <a:r>
              <a:rPr lang="en-US" sz="1200" dirty="0"/>
              <a:t>Armenia Klein &amp; </a:t>
            </a:r>
            <a:r>
              <a:rPr lang="en-US" sz="1200" dirty="0" err="1"/>
              <a:t>Iskandaryan</a:t>
            </a:r>
            <a:br>
              <a:rPr lang="en-US" sz="1200" dirty="0"/>
            </a:br>
            <a:r>
              <a:rPr lang="en-US" sz="1200" dirty="0">
                <a:hlinkClick r:id="rId4"/>
              </a:rPr>
              <a:t>www.kleinlawgrouparmenia.com</a:t>
            </a:r>
            <a:br>
              <a:rPr lang="en-US" sz="1200" dirty="0"/>
            </a:br>
            <a:r>
              <a:rPr lang="en-US" sz="1200" dirty="0"/>
              <a:t>Russia  Vasiliev Klein, </a:t>
            </a:r>
            <a:r>
              <a:rPr lang="en-US" sz="1200" dirty="0" err="1"/>
              <a:t>Usov</a:t>
            </a:r>
            <a:r>
              <a:rPr lang="en-US" sz="1200" dirty="0"/>
              <a:t> &amp; Litvinov (pls note we do not associate with VKUL nor mention it anywhere on our sites or in ad materials for events)</a:t>
            </a:r>
            <a:br>
              <a:rPr lang="en-US" sz="1200" dirty="0"/>
            </a:br>
            <a:r>
              <a:rPr lang="en-US" sz="1200" dirty="0">
                <a:hlinkClick r:id="rId5"/>
              </a:rPr>
              <a:t>www.vkupartners.com</a:t>
            </a:r>
            <a:br>
              <a:rPr lang="en-US" sz="1200" dirty="0"/>
            </a:br>
            <a:endParaRPr lang="en-US" sz="1200" dirty="0"/>
          </a:p>
        </p:txBody>
      </p:sp>
      <p:pic>
        <p:nvPicPr>
          <p:cNvPr id="7" name="Picture 6" descr="A white background with black text&#10;&#10;Description automatically generated">
            <a:extLst>
              <a:ext uri="{FF2B5EF4-FFF2-40B4-BE49-F238E27FC236}">
                <a16:creationId xmlns:a16="http://schemas.microsoft.com/office/drawing/2014/main" id="{8A8C4018-AFDA-2889-781A-1045ED2C89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0480" y="2052320"/>
            <a:ext cx="4663440" cy="4663440"/>
          </a:xfrm>
          <a:prstGeom prst="rect">
            <a:avLst/>
          </a:prstGeom>
        </p:spPr>
      </p:pic>
    </p:spTree>
    <p:extLst>
      <p:ext uri="{BB962C8B-B14F-4D97-AF65-F5344CB8AC3E}">
        <p14:creationId xmlns:p14="http://schemas.microsoft.com/office/powerpoint/2010/main" val="9439128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1170</Words>
  <Application>Microsoft Office PowerPoint</Application>
  <PresentationFormat>Widescreen</PresentationFormat>
  <Paragraphs>46</Paragraphs>
  <Slides>10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ADLaM Display</vt:lpstr>
      <vt:lpstr>Arial</vt:lpstr>
      <vt:lpstr>Calibri</vt:lpstr>
      <vt:lpstr>Trebuchet MS</vt:lpstr>
      <vt:lpstr>Wingdings 3</vt:lpstr>
      <vt:lpstr>Facet</vt:lpstr>
      <vt:lpstr>    </vt:lpstr>
      <vt:lpstr>KP (Klein &amp; Pantsulaia) &amp; KI (Armenian branch called Klein &amp; Iskandaryan) Organize Summits and Parties in Caucuses</vt:lpstr>
      <vt:lpstr>MEDIA</vt:lpstr>
      <vt:lpstr>Sponsors so far &amp; Looking for Speakers</vt:lpstr>
      <vt:lpstr>Current Banner on www.georgiatoday.ge      Banner appears on front page and alls pages         Banner viewed every 11 Seconds</vt:lpstr>
      <vt:lpstr>Delegate Registration Page</vt:lpstr>
      <vt:lpstr>GT FULL PAGE AD 5 April 2024</vt:lpstr>
      <vt:lpstr>Sample Press wall (prior event in 2023)  all speaker’s logos  Prior events were sponsored   By the likes of (this was an IT  event of course we are looking for  Major players in Logistics)  </vt:lpstr>
      <vt:lpstr>GT Post Summitt  Article  an example from prior Summits  </vt:lpstr>
      <vt:lpstr>Daniel Klein +597026856, Klein@KleinLawGroupGEORGIA.com  Georgia  Klein &amp; Pantsulaia   www.kleinlawgroupgeorgia.com Armenia Klein &amp; Iskandaryan www.kleinlawgrouparmenia.com Russia  Vasiliev Klein, Usov &amp; Litvinov (pls note we do not associate with VKUL nor mention it anywhere on our sites or in ad materials for events) www.vkupartners.com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Klein &amp; Pantuslaia &amp;  Klein &amp; Iskandaryan</dc:title>
  <dc:creator>Daniel Klein</dc:creator>
  <cp:lastModifiedBy>Daniel Klein</cp:lastModifiedBy>
  <cp:revision>13</cp:revision>
  <dcterms:created xsi:type="dcterms:W3CDTF">2023-09-22T06:41:57Z</dcterms:created>
  <dcterms:modified xsi:type="dcterms:W3CDTF">2024-04-26T08:52:07Z</dcterms:modified>
</cp:coreProperties>
</file>